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303" r:id="rId4"/>
    <p:sldId id="302" r:id="rId5"/>
    <p:sldId id="304" r:id="rId6"/>
    <p:sldId id="301" r:id="rId7"/>
    <p:sldId id="305" r:id="rId8"/>
    <p:sldId id="281" r:id="rId9"/>
    <p:sldId id="272" r:id="rId10"/>
    <p:sldId id="286" r:id="rId11"/>
    <p:sldId id="259"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111" d="100"/>
          <a:sy n="111"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18/04/2026</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18/04/2026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18/04/2026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18/04/2026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18/04/2026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18/04/2026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18/04/2026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18/04/2026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18/04/2026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18/04/2026</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18/04/2026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18/04/2026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18/04/2026</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2025/2026</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9 - 18/04/2026</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4371699-0ACF-15F5-4493-51DFF6C90EAE}"/>
              </a:ext>
            </a:extLst>
          </p:cNvPr>
          <p:cNvSpPr txBox="1"/>
          <p:nvPr/>
        </p:nvSpPr>
        <p:spPr>
          <a:xfrm>
            <a:off x="357994" y="552416"/>
            <a:ext cx="8082952" cy="400110"/>
          </a:xfrm>
          <a:prstGeom prst="rect">
            <a:avLst/>
          </a:prstGeom>
          <a:noFill/>
        </p:spPr>
        <p:txBody>
          <a:bodyPr wrap="square">
            <a:spAutoFit/>
          </a:bodyPr>
          <a:lstStyle/>
          <a:p>
            <a:r>
              <a:rPr lang="pt-PT" sz="2000" b="1" kern="0" dirty="0">
                <a:solidFill>
                  <a:srgbClr val="1F497D"/>
                </a:solidFill>
                <a:latin typeface="Calibri" panose="020F0502020204030204"/>
              </a:rPr>
              <a:t>Independência das entidades reguladoras</a:t>
            </a:r>
          </a:p>
        </p:txBody>
      </p:sp>
      <p:sp>
        <p:nvSpPr>
          <p:cNvPr id="4" name="CaixaDeTexto 3">
            <a:extLst>
              <a:ext uri="{FF2B5EF4-FFF2-40B4-BE49-F238E27FC236}">
                <a16:creationId xmlns:a16="http://schemas.microsoft.com/office/drawing/2014/main" id="{577730F2-1396-ED9C-2003-E8708F3FD3A3}"/>
              </a:ext>
            </a:extLst>
          </p:cNvPr>
          <p:cNvSpPr txBox="1"/>
          <p:nvPr/>
        </p:nvSpPr>
        <p:spPr>
          <a:xfrm>
            <a:off x="357996" y="1069048"/>
            <a:ext cx="7975122" cy="1754326"/>
          </a:xfrm>
          <a:prstGeom prst="rect">
            <a:avLst/>
          </a:prstGeom>
          <a:noFill/>
        </p:spPr>
        <p:txBody>
          <a:bodyPr wrap="square">
            <a:spAutoFit/>
          </a:bodyPr>
          <a:lstStyle/>
          <a:p>
            <a:r>
              <a:rPr lang="pt-PT" dirty="0"/>
              <a:t>Nas entidades administrativas independentes associadas à proteção de </a:t>
            </a:r>
            <a:r>
              <a:rPr lang="pt-PT" b="1" dirty="0"/>
              <a:t>direitos fundamentais</a:t>
            </a:r>
            <a:r>
              <a:rPr lang="pt-PT" dirty="0"/>
              <a:t>  - independência é política, ou seja, independência relativamente ao Governo que num determinado momento está em funções.</a:t>
            </a:r>
          </a:p>
          <a:p>
            <a:r>
              <a:rPr lang="pt-PT" dirty="0"/>
              <a:t>Fundamentam a sua independência na necessidade de não interferirem na política e assegurem a defesa de direitos fundamentais independentemente dos ciclos políticos pelo que devem reunir o consenso alargado na nomeação dos seus órgãos.  </a:t>
            </a:r>
          </a:p>
        </p:txBody>
      </p:sp>
      <p:sp>
        <p:nvSpPr>
          <p:cNvPr id="6" name="CaixaDeTexto 5">
            <a:extLst>
              <a:ext uri="{FF2B5EF4-FFF2-40B4-BE49-F238E27FC236}">
                <a16:creationId xmlns:a16="http://schemas.microsoft.com/office/drawing/2014/main" id="{B8421F6B-773C-5F60-3069-32D094F2DC3C}"/>
              </a:ext>
            </a:extLst>
          </p:cNvPr>
          <p:cNvSpPr txBox="1"/>
          <p:nvPr/>
        </p:nvSpPr>
        <p:spPr>
          <a:xfrm>
            <a:off x="357995" y="2970088"/>
            <a:ext cx="8082951" cy="1754326"/>
          </a:xfrm>
          <a:prstGeom prst="rect">
            <a:avLst/>
          </a:prstGeom>
          <a:noFill/>
        </p:spPr>
        <p:txBody>
          <a:bodyPr wrap="square">
            <a:spAutoFit/>
          </a:bodyPr>
          <a:lstStyle/>
          <a:p>
            <a:r>
              <a:rPr lang="pt-PT" dirty="0"/>
              <a:t>Nas entidades administrativas independentes associadas ao </a:t>
            </a:r>
            <a:r>
              <a:rPr lang="pt-PT" b="1" dirty="0"/>
              <a:t>domínio económico</a:t>
            </a:r>
            <a:r>
              <a:rPr lang="pt-PT" dirty="0"/>
              <a:t>, com poderes de supervisão ou regulação, as necessidades de independência</a:t>
            </a:r>
          </a:p>
          <a:p>
            <a:r>
              <a:rPr lang="pt-PT" dirty="0"/>
              <a:t>não é intrínseca ou um fim em sim.</a:t>
            </a:r>
          </a:p>
          <a:p>
            <a:r>
              <a:rPr lang="pt-PT" dirty="0"/>
              <a:t>O fundamento está associado à necessidade de corrigir insuficiências do mercado (falhas de mercado) ou de abrir caminho para a criação deste, mas também identificar as falhas e imperfeições da intervenção do Estado (falhas de Estado).</a:t>
            </a:r>
          </a:p>
        </p:txBody>
      </p:sp>
      <p:sp>
        <p:nvSpPr>
          <p:cNvPr id="8" name="CaixaDeTexto 7">
            <a:extLst>
              <a:ext uri="{FF2B5EF4-FFF2-40B4-BE49-F238E27FC236}">
                <a16:creationId xmlns:a16="http://schemas.microsoft.com/office/drawing/2014/main" id="{72F3D34F-6B15-C5AE-E17E-80624B60EEFC}"/>
              </a:ext>
            </a:extLst>
          </p:cNvPr>
          <p:cNvSpPr txBox="1"/>
          <p:nvPr/>
        </p:nvSpPr>
        <p:spPr>
          <a:xfrm>
            <a:off x="424850" y="5183370"/>
            <a:ext cx="8082950" cy="1231106"/>
          </a:xfrm>
          <a:prstGeom prst="rect">
            <a:avLst/>
          </a:prstGeom>
          <a:noFill/>
        </p:spPr>
        <p:txBody>
          <a:bodyPr wrap="square">
            <a:spAutoFit/>
          </a:bodyPr>
          <a:lstStyle/>
          <a:p>
            <a:r>
              <a:rPr lang="pt-PT" i="1" dirty="0"/>
              <a:t>A arquitetura regulatória do Estado é uma questão de Poder – e, portanto, eminentemente política: na sua configuração, na sua legitimidade e na sua eficiência. </a:t>
            </a:r>
          </a:p>
          <a:p>
            <a:r>
              <a:rPr lang="pt-PT" sz="1000" i="1" dirty="0"/>
              <a:t>In ENTIDADES ADMINISTRATIVAS INDEPENDENTES, Victor </a:t>
            </a:r>
            <a:r>
              <a:rPr lang="pt-PT" sz="1000" i="1" dirty="0" err="1"/>
              <a:t>Calvete</a:t>
            </a:r>
            <a:r>
              <a:rPr lang="pt-PT" sz="1000" i="1" dirty="0"/>
              <a:t> </a:t>
            </a:r>
          </a:p>
          <a:p>
            <a:r>
              <a:rPr lang="pt-PT" sz="1000" i="1" dirty="0"/>
              <a:t>https://www.concorrencia.pt/sites/default/files/imported-magazines/CR07-08_-_Victor_Calvete.pdf</a:t>
            </a:r>
          </a:p>
        </p:txBody>
      </p:sp>
    </p:spTree>
    <p:extLst>
      <p:ext uri="{BB962C8B-B14F-4D97-AF65-F5344CB8AC3E}">
        <p14:creationId xmlns:p14="http://schemas.microsoft.com/office/powerpoint/2010/main" val="178831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1815882"/>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Continuação da análise das entidades reguladoras em Portugal</a:t>
            </a:r>
          </a:p>
          <a:p>
            <a:endParaRPr lang="pt-PT" sz="2800" dirty="0">
              <a:solidFill>
                <a:srgbClr val="022344"/>
              </a:solidFill>
              <a:latin typeface="Georgia" panose="02040502050405020303" pitchFamily="18" charset="0"/>
              <a:ea typeface="+mj-ea"/>
              <a:cs typeface="+mj-cs"/>
            </a:endParaRP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9C76D7-9963-0574-B745-CAB87F8A84D0}"/>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8DF849C-C134-9298-284A-72F8F9F99327}"/>
              </a:ext>
            </a:extLst>
          </p:cNvPr>
          <p:cNvPicPr>
            <a:picLocks noChangeAspect="1"/>
          </p:cNvPicPr>
          <p:nvPr/>
        </p:nvPicPr>
        <p:blipFill>
          <a:blip r:embed="rId3"/>
          <a:srcRect t="2924"/>
          <a:stretch/>
        </p:blipFill>
        <p:spPr>
          <a:xfrm>
            <a:off x="260906" y="168443"/>
            <a:ext cx="1882505" cy="1844842"/>
          </a:xfrm>
          <a:prstGeom prst="rect">
            <a:avLst/>
          </a:prstGeom>
        </p:spPr>
      </p:pic>
      <p:sp>
        <p:nvSpPr>
          <p:cNvPr id="5" name="CaixaDeTexto 4">
            <a:extLst>
              <a:ext uri="{FF2B5EF4-FFF2-40B4-BE49-F238E27FC236}">
                <a16:creationId xmlns:a16="http://schemas.microsoft.com/office/drawing/2014/main" id="{A508671F-B9F6-52F3-777A-4FB7908558EF}"/>
              </a:ext>
            </a:extLst>
          </p:cNvPr>
          <p:cNvSpPr txBox="1"/>
          <p:nvPr/>
        </p:nvSpPr>
        <p:spPr>
          <a:xfrm>
            <a:off x="2598821" y="352926"/>
            <a:ext cx="6464968" cy="738664"/>
          </a:xfrm>
          <a:prstGeom prst="rect">
            <a:avLst/>
          </a:prstGeom>
          <a:noFill/>
        </p:spPr>
        <p:txBody>
          <a:bodyPr wrap="square">
            <a:spAutoFit/>
          </a:bodyPr>
          <a:lstStyle/>
          <a:p>
            <a:pPr algn="just"/>
            <a:r>
              <a:rPr lang="pt-PT" sz="1400" dirty="0"/>
              <a:t>Existe o risco de politização e de limitação da ação das instituições de regulação pela circulação de pessoal entre funções regulatórias, políticas e nas indústrias regulamentadas?</a:t>
            </a:r>
          </a:p>
        </p:txBody>
      </p:sp>
      <p:sp>
        <p:nvSpPr>
          <p:cNvPr id="6" name="CaixaDeTexto 5">
            <a:extLst>
              <a:ext uri="{FF2B5EF4-FFF2-40B4-BE49-F238E27FC236}">
                <a16:creationId xmlns:a16="http://schemas.microsoft.com/office/drawing/2014/main" id="{6E9F4E45-6A75-8415-3E7D-887570B3DEE9}"/>
              </a:ext>
            </a:extLst>
          </p:cNvPr>
          <p:cNvSpPr txBox="1"/>
          <p:nvPr/>
        </p:nvSpPr>
        <p:spPr>
          <a:xfrm>
            <a:off x="2598821" y="1171073"/>
            <a:ext cx="6400800" cy="523220"/>
          </a:xfrm>
          <a:prstGeom prst="rect">
            <a:avLst/>
          </a:prstGeom>
          <a:noFill/>
        </p:spPr>
        <p:txBody>
          <a:bodyPr wrap="square" rtlCol="0">
            <a:spAutoFit/>
          </a:bodyPr>
          <a:lstStyle/>
          <a:p>
            <a:r>
              <a:rPr lang="pt-PT" sz="1400" dirty="0"/>
              <a:t>Portas giratórias – entradas e saídas de pessoal entre os sectores regulamentados e as agências que os regulamentam e/ou entre a área política e agencias de regulação</a:t>
            </a:r>
          </a:p>
        </p:txBody>
      </p:sp>
      <p:sp>
        <p:nvSpPr>
          <p:cNvPr id="7" name="CaixaDeTexto 6">
            <a:extLst>
              <a:ext uri="{FF2B5EF4-FFF2-40B4-BE49-F238E27FC236}">
                <a16:creationId xmlns:a16="http://schemas.microsoft.com/office/drawing/2014/main" id="{38D1C2E2-DCEE-D536-77D1-53F76688E3AE}"/>
              </a:ext>
            </a:extLst>
          </p:cNvPr>
          <p:cNvSpPr txBox="1"/>
          <p:nvPr/>
        </p:nvSpPr>
        <p:spPr>
          <a:xfrm>
            <a:off x="220931" y="2013285"/>
            <a:ext cx="3844959" cy="4739759"/>
          </a:xfrm>
          <a:prstGeom prst="rect">
            <a:avLst/>
          </a:prstGeom>
          <a:noFill/>
        </p:spPr>
        <p:txBody>
          <a:bodyPr wrap="square">
            <a:spAutoFit/>
          </a:bodyPr>
          <a:lstStyle/>
          <a:p>
            <a:r>
              <a:rPr lang="pt-PT" sz="1400" b="1" dirty="0"/>
              <a:t>ENQUADRAMENTO TEÓRICO</a:t>
            </a:r>
          </a:p>
          <a:p>
            <a:pPr algn="just"/>
            <a:r>
              <a:rPr lang="pt-PT" sz="1200" b="1" dirty="0">
                <a:solidFill>
                  <a:srgbClr val="001D35"/>
                </a:solidFill>
                <a:latin typeface="Google Sans"/>
              </a:rPr>
              <a:t>Captura do sector, politização e portas giratórias – </a:t>
            </a:r>
            <a:r>
              <a:rPr lang="pt-PT" sz="1200" dirty="0">
                <a:solidFill>
                  <a:srgbClr val="001D35"/>
                </a:solidFill>
                <a:latin typeface="Google Sans"/>
              </a:rPr>
              <a:t>fontes de influencia: políticos e intervenientes no mercado; ambos têm interesse em influenciar a regulamentação em seu beneficio: manter poder (políticos) reduzir custos e aumentar as receitas (empresas).</a:t>
            </a:r>
          </a:p>
          <a:p>
            <a:pPr algn="just"/>
            <a:r>
              <a:rPr lang="pt-PT" sz="1200" dirty="0">
                <a:solidFill>
                  <a:srgbClr val="001D35"/>
                </a:solidFill>
                <a:latin typeface="Google Sans"/>
              </a:rPr>
              <a:t>Os membros dos conselhos de administração das </a:t>
            </a:r>
            <a:r>
              <a:rPr lang="pt-PT" sz="1200" i="1" dirty="0">
                <a:solidFill>
                  <a:srgbClr val="001D35"/>
                </a:solidFill>
                <a:latin typeface="Google Sans"/>
              </a:rPr>
              <a:t>IRA</a:t>
            </a:r>
            <a:r>
              <a:rPr lang="pt-PT" sz="1200" dirty="0">
                <a:solidFill>
                  <a:srgbClr val="001D35"/>
                </a:solidFill>
                <a:latin typeface="Google Sans"/>
              </a:rPr>
              <a:t> com ligações ao mercado têm uma maior propensão para partilhar a visão e preocupações da industria; a ligação posterior ao mercado aumenta a perspetiva de um emprego mais bem remunerado. </a:t>
            </a:r>
          </a:p>
          <a:p>
            <a:pPr algn="just"/>
            <a:r>
              <a:rPr lang="pt-PT" sz="1200" dirty="0">
                <a:solidFill>
                  <a:srgbClr val="001D35"/>
                </a:solidFill>
                <a:latin typeface="Google Sans"/>
              </a:rPr>
              <a:t>Os governos/políticos também têm interesse em influenciar os reguladores por forma a implementar politicas dos seus programas eleitorais.</a:t>
            </a:r>
          </a:p>
          <a:p>
            <a:pPr algn="just"/>
            <a:r>
              <a:rPr lang="pt-PT" sz="1200" b="1" dirty="0">
                <a:solidFill>
                  <a:srgbClr val="001D35"/>
                </a:solidFill>
                <a:latin typeface="Google Sans"/>
              </a:rPr>
              <a:t>Independência legal (</a:t>
            </a:r>
            <a:r>
              <a:rPr lang="pt-PT" sz="1200" b="1" i="1" dirty="0">
                <a:solidFill>
                  <a:srgbClr val="001D35"/>
                </a:solidFill>
                <a:latin typeface="Google Sans"/>
              </a:rPr>
              <a:t>de jure</a:t>
            </a:r>
            <a:r>
              <a:rPr lang="pt-PT" sz="1200" b="1" dirty="0">
                <a:solidFill>
                  <a:srgbClr val="001D35"/>
                </a:solidFill>
                <a:latin typeface="Google Sans"/>
              </a:rPr>
              <a:t>) – </a:t>
            </a:r>
            <a:r>
              <a:rPr lang="pt-PT" sz="1200" dirty="0">
                <a:solidFill>
                  <a:srgbClr val="001D35"/>
                </a:solidFill>
                <a:latin typeface="Google Sans"/>
              </a:rPr>
              <a:t>independência dos mercados; estudos demonstram que os critérios legais de independência tendem a aumentar a CA de reguladores com passado político</a:t>
            </a:r>
          </a:p>
          <a:p>
            <a:pPr algn="just"/>
            <a:r>
              <a:rPr lang="pt-PT" sz="1200" b="1" dirty="0">
                <a:solidFill>
                  <a:srgbClr val="001D35"/>
                </a:solidFill>
                <a:latin typeface="Google Sans"/>
              </a:rPr>
              <a:t>Dependência de setores específicos </a:t>
            </a:r>
            <a:r>
              <a:rPr lang="pt-PT" sz="1200" dirty="0">
                <a:solidFill>
                  <a:srgbClr val="001D35"/>
                </a:solidFill>
                <a:latin typeface="Google Sans"/>
              </a:rPr>
              <a:t>– Especificidade setorial moldadas por práticas e relações passadas. É provável que os modos anteriores de regulação continuem a funcionar apesar das mudanças nas regras formais “devido à persistência de ligações informais entre os atores relevantes.</a:t>
            </a:r>
          </a:p>
          <a:p>
            <a:pPr algn="just"/>
            <a:endParaRPr lang="pt-PT" sz="1200" dirty="0">
              <a:solidFill>
                <a:srgbClr val="001D35"/>
              </a:solidFill>
              <a:latin typeface="Google Sans"/>
            </a:endParaRPr>
          </a:p>
        </p:txBody>
      </p:sp>
      <p:sp>
        <p:nvSpPr>
          <p:cNvPr id="8" name="CaixaDeTexto 7">
            <a:extLst>
              <a:ext uri="{FF2B5EF4-FFF2-40B4-BE49-F238E27FC236}">
                <a16:creationId xmlns:a16="http://schemas.microsoft.com/office/drawing/2014/main" id="{0A072E7C-F044-C544-0958-41207B565939}"/>
              </a:ext>
            </a:extLst>
          </p:cNvPr>
          <p:cNvSpPr txBox="1"/>
          <p:nvPr/>
        </p:nvSpPr>
        <p:spPr>
          <a:xfrm>
            <a:off x="4246585" y="1967011"/>
            <a:ext cx="4817204" cy="2893100"/>
          </a:xfrm>
          <a:prstGeom prst="rect">
            <a:avLst/>
          </a:prstGeom>
          <a:noFill/>
        </p:spPr>
        <p:txBody>
          <a:bodyPr wrap="square" rtlCol="0">
            <a:spAutoFit/>
          </a:bodyPr>
          <a:lstStyle/>
          <a:p>
            <a:r>
              <a:rPr lang="pt-PT" sz="1400" b="1" dirty="0"/>
              <a:t>Análise de dados</a:t>
            </a:r>
          </a:p>
          <a:p>
            <a:pPr algn="just"/>
            <a:r>
              <a:rPr lang="pt-PT" sz="1400" dirty="0"/>
              <a:t>1 – Ligação anterior de membros dos CA das </a:t>
            </a:r>
            <a:r>
              <a:rPr lang="pt-PT" sz="1400" i="1" dirty="0"/>
              <a:t>IRA </a:t>
            </a:r>
            <a:r>
              <a:rPr lang="pt-PT" sz="1400" dirty="0"/>
              <a:t>à política</a:t>
            </a:r>
          </a:p>
          <a:p>
            <a:pPr algn="just"/>
            <a:r>
              <a:rPr lang="pt-PT" sz="1400" i="1" dirty="0"/>
              <a:t>Cargo (incluindo consultivo) no poder executivo ou legislativo a nível nacional, europeu, regional ou local, ou nas principais estruturas dos partidos políticos. Inclui membros do gabinete nacional (ministros e secretários de estado), conselheiros de gabinete ministros ou secretários de estado, membros do parlamento nacional ou europeu, funcionários das estruturas partidárias nacionais ou cargos na administração local (presidentes de câmara ou vereadores)</a:t>
            </a:r>
          </a:p>
          <a:p>
            <a:pPr algn="just"/>
            <a:r>
              <a:rPr lang="pt-PT" sz="1400" dirty="0"/>
              <a:t>2 – Ligação anterior ao mercado que regularam</a:t>
            </a:r>
          </a:p>
          <a:p>
            <a:pPr algn="just"/>
            <a:r>
              <a:rPr lang="pt-PT" sz="1400" dirty="0"/>
              <a:t>3 – Ligação posterior à política</a:t>
            </a:r>
          </a:p>
          <a:p>
            <a:pPr algn="just"/>
            <a:r>
              <a:rPr lang="pt-PT" sz="1400" dirty="0"/>
              <a:t>4 – Ligação posterior ao mercado que regularam</a:t>
            </a:r>
          </a:p>
        </p:txBody>
      </p:sp>
    </p:spTree>
    <p:extLst>
      <p:ext uri="{BB962C8B-B14F-4D97-AF65-F5344CB8AC3E}">
        <p14:creationId xmlns:p14="http://schemas.microsoft.com/office/powerpoint/2010/main" val="14012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1E1FF8-04DE-5E4D-1455-CF8A3588A398}"/>
            </a:ext>
          </a:extLst>
        </p:cNvPr>
        <p:cNvGrpSpPr/>
        <p:nvPr/>
      </p:nvGrpSpPr>
      <p:grpSpPr>
        <a:xfrm>
          <a:off x="0" y="0"/>
          <a:ext cx="0" cy="0"/>
          <a:chOff x="0" y="0"/>
          <a:chExt cx="0" cy="0"/>
        </a:xfrm>
      </p:grpSpPr>
      <p:pic>
        <p:nvPicPr>
          <p:cNvPr id="12" name="Imagem 11">
            <a:extLst>
              <a:ext uri="{FF2B5EF4-FFF2-40B4-BE49-F238E27FC236}">
                <a16:creationId xmlns:a16="http://schemas.microsoft.com/office/drawing/2014/main" id="{33FAB29F-6B2A-5031-6534-E361449E2403}"/>
              </a:ext>
            </a:extLst>
          </p:cNvPr>
          <p:cNvPicPr>
            <a:picLocks noChangeAspect="1"/>
          </p:cNvPicPr>
          <p:nvPr/>
        </p:nvPicPr>
        <p:blipFill>
          <a:blip r:embed="rId3"/>
          <a:stretch>
            <a:fillRect/>
          </a:stretch>
        </p:blipFill>
        <p:spPr>
          <a:xfrm>
            <a:off x="4735456" y="457266"/>
            <a:ext cx="4439074" cy="3062139"/>
          </a:xfrm>
          <a:prstGeom prst="rect">
            <a:avLst/>
          </a:prstGeom>
        </p:spPr>
      </p:pic>
      <p:pic>
        <p:nvPicPr>
          <p:cNvPr id="3" name="Imagem 2">
            <a:extLst>
              <a:ext uri="{FF2B5EF4-FFF2-40B4-BE49-F238E27FC236}">
                <a16:creationId xmlns:a16="http://schemas.microsoft.com/office/drawing/2014/main" id="{22E41307-D446-314A-62D6-83A45AE306CE}"/>
              </a:ext>
            </a:extLst>
          </p:cNvPr>
          <p:cNvPicPr>
            <a:picLocks noChangeAspect="1"/>
          </p:cNvPicPr>
          <p:nvPr/>
        </p:nvPicPr>
        <p:blipFill>
          <a:blip r:embed="rId4"/>
          <a:srcRect t="5441"/>
          <a:stretch/>
        </p:blipFill>
        <p:spPr>
          <a:xfrm>
            <a:off x="135171" y="412682"/>
            <a:ext cx="4709546" cy="3016318"/>
          </a:xfrm>
          <a:prstGeom prst="rect">
            <a:avLst/>
          </a:prstGeom>
        </p:spPr>
      </p:pic>
      <p:pic>
        <p:nvPicPr>
          <p:cNvPr id="4" name="Imagem 3">
            <a:extLst>
              <a:ext uri="{FF2B5EF4-FFF2-40B4-BE49-F238E27FC236}">
                <a16:creationId xmlns:a16="http://schemas.microsoft.com/office/drawing/2014/main" id="{B2CDE9A9-7629-7FF0-CD5B-675FA094A25F}"/>
              </a:ext>
            </a:extLst>
          </p:cNvPr>
          <p:cNvPicPr>
            <a:picLocks noChangeAspect="1"/>
          </p:cNvPicPr>
          <p:nvPr/>
        </p:nvPicPr>
        <p:blipFill>
          <a:blip r:embed="rId5"/>
          <a:stretch>
            <a:fillRect/>
          </a:stretch>
        </p:blipFill>
        <p:spPr>
          <a:xfrm>
            <a:off x="3628259" y="163848"/>
            <a:ext cx="1433025" cy="1400563"/>
          </a:xfrm>
          <a:prstGeom prst="rect">
            <a:avLst/>
          </a:prstGeom>
        </p:spPr>
      </p:pic>
      <p:sp>
        <p:nvSpPr>
          <p:cNvPr id="6" name="CaixaDeTexto 5">
            <a:extLst>
              <a:ext uri="{FF2B5EF4-FFF2-40B4-BE49-F238E27FC236}">
                <a16:creationId xmlns:a16="http://schemas.microsoft.com/office/drawing/2014/main" id="{861B9649-C057-E251-AFA5-5BFC394FE79C}"/>
              </a:ext>
            </a:extLst>
          </p:cNvPr>
          <p:cNvSpPr txBox="1"/>
          <p:nvPr/>
        </p:nvSpPr>
        <p:spPr>
          <a:xfrm>
            <a:off x="272717" y="3560878"/>
            <a:ext cx="4299283" cy="2893100"/>
          </a:xfrm>
          <a:prstGeom prst="rect">
            <a:avLst/>
          </a:prstGeom>
          <a:noFill/>
        </p:spPr>
        <p:txBody>
          <a:bodyPr wrap="square">
            <a:spAutoFit/>
          </a:bodyPr>
          <a:lstStyle/>
          <a:p>
            <a:pPr algn="just"/>
            <a:r>
              <a:rPr lang="pt-PT" sz="1400" dirty="0"/>
              <a:t>A presença ou ausência de membros do conselho de administração com ligações políticas ou ao sector regulado tem sido insensível a variações na independência legal da agência, refletindo antes especificidades sectoriais. Enquanto as entidades reguladoras dos sectores que sofreram privatizações tardias- transportes, comunicações e energia - apresentam uma percentagem desproporcionadamente elevada de membros do conselho de administração com ligações políticas, as entidades reguladoras do sector financeiro apresentam uma percentagem desproporcionadamente elevada de indivíduos que trabalharam anteriormente em empresas financeiras.</a:t>
            </a:r>
          </a:p>
        </p:txBody>
      </p:sp>
      <p:sp>
        <p:nvSpPr>
          <p:cNvPr id="7" name="CaixaDeTexto 6">
            <a:extLst>
              <a:ext uri="{FF2B5EF4-FFF2-40B4-BE49-F238E27FC236}">
                <a16:creationId xmlns:a16="http://schemas.microsoft.com/office/drawing/2014/main" id="{FEF21682-CD84-A222-C2FE-92D209FDFA80}"/>
              </a:ext>
            </a:extLst>
          </p:cNvPr>
          <p:cNvSpPr txBox="1"/>
          <p:nvPr/>
        </p:nvSpPr>
        <p:spPr>
          <a:xfrm>
            <a:off x="1331495" y="125949"/>
            <a:ext cx="1868906" cy="369332"/>
          </a:xfrm>
          <a:prstGeom prst="rect">
            <a:avLst/>
          </a:prstGeom>
          <a:noFill/>
        </p:spPr>
        <p:txBody>
          <a:bodyPr wrap="square" rtlCol="0">
            <a:spAutoFit/>
          </a:bodyPr>
          <a:lstStyle/>
          <a:p>
            <a:r>
              <a:rPr lang="pt-PT" dirty="0"/>
              <a:t>Ligação anterior</a:t>
            </a:r>
          </a:p>
        </p:txBody>
      </p:sp>
      <p:sp>
        <p:nvSpPr>
          <p:cNvPr id="8" name="CaixaDeTexto 7">
            <a:extLst>
              <a:ext uri="{FF2B5EF4-FFF2-40B4-BE49-F238E27FC236}">
                <a16:creationId xmlns:a16="http://schemas.microsoft.com/office/drawing/2014/main" id="{44CDF767-F5DE-6964-C596-7FA38D70BAC6}"/>
              </a:ext>
            </a:extLst>
          </p:cNvPr>
          <p:cNvSpPr txBox="1"/>
          <p:nvPr/>
        </p:nvSpPr>
        <p:spPr>
          <a:xfrm>
            <a:off x="6270909" y="163848"/>
            <a:ext cx="1868906" cy="369332"/>
          </a:xfrm>
          <a:prstGeom prst="rect">
            <a:avLst/>
          </a:prstGeom>
          <a:noFill/>
        </p:spPr>
        <p:txBody>
          <a:bodyPr wrap="square" rtlCol="0">
            <a:spAutoFit/>
          </a:bodyPr>
          <a:lstStyle/>
          <a:p>
            <a:r>
              <a:rPr lang="pt-PT" dirty="0"/>
              <a:t>Ligação posterior</a:t>
            </a:r>
          </a:p>
        </p:txBody>
      </p:sp>
      <p:sp>
        <p:nvSpPr>
          <p:cNvPr id="10" name="CaixaDeTexto 9">
            <a:extLst>
              <a:ext uri="{FF2B5EF4-FFF2-40B4-BE49-F238E27FC236}">
                <a16:creationId xmlns:a16="http://schemas.microsoft.com/office/drawing/2014/main" id="{6F269EFA-88F9-CC97-46E3-1172B0924978}"/>
              </a:ext>
            </a:extLst>
          </p:cNvPr>
          <p:cNvSpPr txBox="1"/>
          <p:nvPr/>
        </p:nvSpPr>
        <p:spPr>
          <a:xfrm>
            <a:off x="4923373" y="3693693"/>
            <a:ext cx="3947910" cy="2462213"/>
          </a:xfrm>
          <a:prstGeom prst="rect">
            <a:avLst/>
          </a:prstGeom>
          <a:noFill/>
        </p:spPr>
        <p:txBody>
          <a:bodyPr wrap="square">
            <a:spAutoFit/>
          </a:bodyPr>
          <a:lstStyle/>
          <a:p>
            <a:pPr algn="just"/>
            <a:r>
              <a:rPr lang="pt-PT" sz="1400" dirty="0"/>
              <a:t>Probabilidade de os membros do Conselho de Administração obterem um cargo político ou um emprego no setor que regulavam depois de deixarem a </a:t>
            </a:r>
            <a:r>
              <a:rPr lang="pt-PT" sz="1400" i="1" dirty="0"/>
              <a:t>IRA</a:t>
            </a:r>
            <a:r>
              <a:rPr lang="pt-PT" sz="1400" dirty="0"/>
              <a:t>, dependendo do setor regulado pela agência. O estudo mostra que, em Portugal, para além da relação entre   empregos anteriores e posteriores, os antigos membros do Conselho de Administração têm maior probabilidade de obter um emprego posterior no setor que regulavam se desempenharam funções numa agência do setor financeiro do que noutras agências.</a:t>
            </a:r>
          </a:p>
        </p:txBody>
      </p:sp>
    </p:spTree>
    <p:extLst>
      <p:ext uri="{BB962C8B-B14F-4D97-AF65-F5344CB8AC3E}">
        <p14:creationId xmlns:p14="http://schemas.microsoft.com/office/powerpoint/2010/main" val="420397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F809C8-592E-43C7-A7E7-456A8030E38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1F8DC1A-68E7-8516-CFB0-1B2C34634417}"/>
              </a:ext>
            </a:extLst>
          </p:cNvPr>
          <p:cNvPicPr>
            <a:picLocks noChangeAspect="1"/>
          </p:cNvPicPr>
          <p:nvPr/>
        </p:nvPicPr>
        <p:blipFill>
          <a:blip r:embed="rId3"/>
          <a:stretch>
            <a:fillRect/>
          </a:stretch>
        </p:blipFill>
        <p:spPr>
          <a:xfrm>
            <a:off x="215055" y="232184"/>
            <a:ext cx="2457989" cy="2326243"/>
          </a:xfrm>
          <a:prstGeom prst="rect">
            <a:avLst/>
          </a:prstGeom>
        </p:spPr>
      </p:pic>
      <p:sp>
        <p:nvSpPr>
          <p:cNvPr id="6" name="CaixaDeTexto 5">
            <a:extLst>
              <a:ext uri="{FF2B5EF4-FFF2-40B4-BE49-F238E27FC236}">
                <a16:creationId xmlns:a16="http://schemas.microsoft.com/office/drawing/2014/main" id="{69E37464-A71E-0588-2E18-2823EAF0C323}"/>
              </a:ext>
            </a:extLst>
          </p:cNvPr>
          <p:cNvSpPr txBox="1"/>
          <p:nvPr/>
        </p:nvSpPr>
        <p:spPr>
          <a:xfrm>
            <a:off x="2624093" y="240205"/>
            <a:ext cx="6343444" cy="523220"/>
          </a:xfrm>
          <a:prstGeom prst="rect">
            <a:avLst/>
          </a:prstGeom>
          <a:noFill/>
        </p:spPr>
        <p:txBody>
          <a:bodyPr wrap="square" rtlCol="0">
            <a:spAutoFit/>
          </a:bodyPr>
          <a:lstStyle/>
          <a:p>
            <a:pPr algn="just"/>
            <a:r>
              <a:rPr lang="pt-PT" sz="1400" b="1" dirty="0"/>
              <a:t>Agencias reguladoras </a:t>
            </a:r>
            <a:r>
              <a:rPr lang="pt-PT" sz="1400" dirty="0"/>
              <a:t>são o resultado da tensão entre as exigências funcionais do capitalismo regulador e a necessidade dos políticos de controlarem as políticas.</a:t>
            </a:r>
          </a:p>
        </p:txBody>
      </p:sp>
      <p:sp>
        <p:nvSpPr>
          <p:cNvPr id="8" name="CaixaDeTexto 7">
            <a:extLst>
              <a:ext uri="{FF2B5EF4-FFF2-40B4-BE49-F238E27FC236}">
                <a16:creationId xmlns:a16="http://schemas.microsoft.com/office/drawing/2014/main" id="{A2BAAF89-622A-339F-D406-62BC24FB6E8C}"/>
              </a:ext>
            </a:extLst>
          </p:cNvPr>
          <p:cNvSpPr txBox="1"/>
          <p:nvPr/>
        </p:nvSpPr>
        <p:spPr>
          <a:xfrm>
            <a:off x="2624093" y="699037"/>
            <a:ext cx="6343444" cy="954107"/>
          </a:xfrm>
          <a:prstGeom prst="rect">
            <a:avLst/>
          </a:prstGeom>
          <a:noFill/>
        </p:spPr>
        <p:txBody>
          <a:bodyPr wrap="square">
            <a:spAutoFit/>
          </a:bodyPr>
          <a:lstStyle/>
          <a:p>
            <a:pPr algn="just"/>
            <a:r>
              <a:rPr lang="pt-PT" sz="1400" dirty="0"/>
              <a:t>A independência formal das entidades reguladoras tende  a aumentar devido a pressões externas e à necessidade dos governos em projetar um compromisso credível, mas os dirigentes só concedem tanta independência quanto a que consideram adequada para satisfazer essas exigências (externas) (de mudança).</a:t>
            </a:r>
          </a:p>
        </p:txBody>
      </p:sp>
      <p:sp>
        <p:nvSpPr>
          <p:cNvPr id="10" name="CaixaDeTexto 9">
            <a:extLst>
              <a:ext uri="{FF2B5EF4-FFF2-40B4-BE49-F238E27FC236}">
                <a16:creationId xmlns:a16="http://schemas.microsoft.com/office/drawing/2014/main" id="{65C99685-E29A-5EBA-EF3B-330150543DBB}"/>
              </a:ext>
            </a:extLst>
          </p:cNvPr>
          <p:cNvSpPr txBox="1"/>
          <p:nvPr/>
        </p:nvSpPr>
        <p:spPr>
          <a:xfrm>
            <a:off x="215055" y="2534843"/>
            <a:ext cx="3844959" cy="3816429"/>
          </a:xfrm>
          <a:prstGeom prst="rect">
            <a:avLst/>
          </a:prstGeom>
          <a:noFill/>
        </p:spPr>
        <p:txBody>
          <a:bodyPr wrap="square">
            <a:spAutoFit/>
          </a:bodyPr>
          <a:lstStyle/>
          <a:p>
            <a:r>
              <a:rPr lang="pt-PT" sz="1400" b="1" dirty="0"/>
              <a:t>ENQUADRAMENTO TEÓRICO</a:t>
            </a:r>
          </a:p>
          <a:p>
            <a:pPr algn="just"/>
            <a:r>
              <a:rPr lang="pt-PT" sz="1200" b="1" i="0" dirty="0">
                <a:solidFill>
                  <a:srgbClr val="001D35"/>
                </a:solidFill>
                <a:effectLst/>
                <a:latin typeface="Google Sans"/>
              </a:rPr>
              <a:t>Isomorfismo coercivo </a:t>
            </a:r>
            <a:r>
              <a:rPr lang="pt-PT" sz="1200" b="0" i="0" dirty="0">
                <a:solidFill>
                  <a:srgbClr val="001D35"/>
                </a:solidFill>
                <a:effectLst/>
                <a:latin typeface="Google Sans"/>
              </a:rPr>
              <a:t>- mecanismo de pressão – pressão </a:t>
            </a:r>
            <a:r>
              <a:rPr lang="pt-PT" sz="1200" b="0" i="1" dirty="0">
                <a:solidFill>
                  <a:srgbClr val="001D35"/>
                </a:solidFill>
                <a:effectLst/>
                <a:latin typeface="Google Sans"/>
              </a:rPr>
              <a:t>top-</a:t>
            </a:r>
            <a:r>
              <a:rPr lang="pt-PT" sz="1200" b="0" i="1" dirty="0" err="1">
                <a:solidFill>
                  <a:srgbClr val="001D35"/>
                </a:solidFill>
                <a:effectLst/>
                <a:latin typeface="Google Sans"/>
              </a:rPr>
              <a:t>down</a:t>
            </a:r>
            <a:r>
              <a:rPr lang="pt-PT" sz="1200" b="0" i="0" dirty="0">
                <a:solidFill>
                  <a:srgbClr val="001D35"/>
                </a:solidFill>
                <a:effectLst/>
                <a:latin typeface="Google Sans"/>
              </a:rPr>
              <a:t> na criação das </a:t>
            </a:r>
            <a:r>
              <a:rPr lang="pt-PT" sz="1200" b="0" i="1" dirty="0">
                <a:solidFill>
                  <a:srgbClr val="001D35"/>
                </a:solidFill>
                <a:effectLst/>
                <a:latin typeface="Google Sans"/>
              </a:rPr>
              <a:t>IRA</a:t>
            </a:r>
          </a:p>
          <a:p>
            <a:pPr algn="just"/>
            <a:r>
              <a:rPr lang="pt-PT" sz="1200" b="1" dirty="0">
                <a:solidFill>
                  <a:srgbClr val="001D35"/>
                </a:solidFill>
                <a:latin typeface="Google Sans"/>
              </a:rPr>
              <a:t>Compromisso credível </a:t>
            </a:r>
            <a:r>
              <a:rPr lang="pt-PT" sz="1200" dirty="0">
                <a:solidFill>
                  <a:srgbClr val="001D35"/>
                </a:solidFill>
                <a:latin typeface="Google Sans"/>
              </a:rPr>
              <a:t>– deficit de credibilidade dos governos; mudança de politicas por pressão eleitoral ou da opinião publica. As </a:t>
            </a:r>
            <a:r>
              <a:rPr lang="pt-PT" sz="1200" i="1" dirty="0">
                <a:solidFill>
                  <a:srgbClr val="001D35"/>
                </a:solidFill>
                <a:latin typeface="Google Sans"/>
              </a:rPr>
              <a:t>IRA</a:t>
            </a:r>
            <a:r>
              <a:rPr lang="pt-PT" sz="1200" dirty="0">
                <a:solidFill>
                  <a:srgbClr val="001D35"/>
                </a:solidFill>
                <a:latin typeface="Google Sans"/>
              </a:rPr>
              <a:t> contribuem para a credibilidade da escolha publica</a:t>
            </a:r>
          </a:p>
          <a:p>
            <a:pPr algn="just"/>
            <a:r>
              <a:rPr lang="pt-PT" sz="1200" b="1" dirty="0">
                <a:solidFill>
                  <a:srgbClr val="001D35"/>
                </a:solidFill>
                <a:latin typeface="Google Sans"/>
              </a:rPr>
              <a:t>Emulação (imitação)</a:t>
            </a:r>
            <a:r>
              <a:rPr lang="pt-PT" sz="1200" dirty="0">
                <a:solidFill>
                  <a:srgbClr val="001D35"/>
                </a:solidFill>
                <a:latin typeface="Google Sans"/>
              </a:rPr>
              <a:t> – processo de replicar um modelo que funcionou noutros Estados ou noutros setores, partindo-se do principio de que o que funciona num sitio poderá funcionar noutros ou a sua aplicação tem uma conotação simbólica de legitimar as ações dos governantes</a:t>
            </a:r>
          </a:p>
          <a:p>
            <a:pPr algn="just"/>
            <a:r>
              <a:rPr lang="pt-PT" sz="1200" b="1" dirty="0">
                <a:solidFill>
                  <a:srgbClr val="001D35"/>
                </a:solidFill>
                <a:latin typeface="Google Sans"/>
              </a:rPr>
              <a:t>Incerteza politica </a:t>
            </a:r>
            <a:r>
              <a:rPr lang="pt-PT" sz="1200" dirty="0">
                <a:solidFill>
                  <a:srgbClr val="001D35"/>
                </a:solidFill>
                <a:latin typeface="Google Sans"/>
              </a:rPr>
              <a:t>– delegação de poder para as </a:t>
            </a:r>
            <a:r>
              <a:rPr lang="pt-PT" sz="1200" i="1" dirty="0">
                <a:solidFill>
                  <a:srgbClr val="001D35"/>
                </a:solidFill>
                <a:latin typeface="Google Sans"/>
              </a:rPr>
              <a:t>IRA </a:t>
            </a:r>
            <a:r>
              <a:rPr lang="pt-PT" sz="1200" dirty="0">
                <a:solidFill>
                  <a:srgbClr val="001D35"/>
                </a:solidFill>
                <a:latin typeface="Google Sans"/>
              </a:rPr>
              <a:t>pode mitigar as mudanças em caso de mudança de poder politico</a:t>
            </a:r>
          </a:p>
          <a:p>
            <a:pPr algn="just"/>
            <a:r>
              <a:rPr lang="pt-PT" sz="1200" b="1" dirty="0">
                <a:solidFill>
                  <a:srgbClr val="001D35"/>
                </a:solidFill>
                <a:latin typeface="Google Sans"/>
              </a:rPr>
              <a:t>Gerir o controlo politico </a:t>
            </a:r>
            <a:r>
              <a:rPr lang="pt-PT" sz="1200" dirty="0">
                <a:solidFill>
                  <a:srgbClr val="001D35"/>
                </a:solidFill>
                <a:latin typeface="Google Sans"/>
              </a:rPr>
              <a:t>– os governos terem/ manterem graus de controlo: nomeação dos administradores, alocação de recursos ou promoção de alterações legislativas </a:t>
            </a:r>
          </a:p>
          <a:p>
            <a:endParaRPr lang="pt-PT" sz="1200" dirty="0"/>
          </a:p>
        </p:txBody>
      </p:sp>
      <p:sp>
        <p:nvSpPr>
          <p:cNvPr id="3" name="CaixaDeTexto 2">
            <a:extLst>
              <a:ext uri="{FF2B5EF4-FFF2-40B4-BE49-F238E27FC236}">
                <a16:creationId xmlns:a16="http://schemas.microsoft.com/office/drawing/2014/main" id="{BDB85A2B-0840-0EEF-FDAC-5F5483F7E49E}"/>
              </a:ext>
            </a:extLst>
          </p:cNvPr>
          <p:cNvSpPr txBox="1"/>
          <p:nvPr/>
        </p:nvSpPr>
        <p:spPr>
          <a:xfrm>
            <a:off x="4060014" y="1764495"/>
            <a:ext cx="4663636" cy="2246769"/>
          </a:xfrm>
          <a:prstGeom prst="rect">
            <a:avLst/>
          </a:prstGeom>
          <a:noFill/>
        </p:spPr>
        <p:txBody>
          <a:bodyPr wrap="square" rtlCol="0">
            <a:spAutoFit/>
          </a:bodyPr>
          <a:lstStyle/>
          <a:p>
            <a:r>
              <a:rPr lang="pt-PT" sz="1400" b="1" dirty="0"/>
              <a:t>Análise de dados</a:t>
            </a:r>
          </a:p>
          <a:p>
            <a:pPr algn="just"/>
            <a:r>
              <a:rPr lang="pt-PT" sz="1400" dirty="0"/>
              <a:t>O índice de independência formal foi dividido em cinco dimensões: </a:t>
            </a:r>
          </a:p>
          <a:p>
            <a:pPr marL="285750" indent="-285750" algn="just">
              <a:buFont typeface="Arial" panose="020B0604020202020204" pitchFamily="34" charset="0"/>
              <a:buChar char="•"/>
            </a:pPr>
            <a:r>
              <a:rPr lang="pt-PT" sz="1400" dirty="0"/>
              <a:t>O estatuto do presidente da agência</a:t>
            </a:r>
          </a:p>
          <a:p>
            <a:pPr marL="285750" indent="-285750" algn="just">
              <a:buFont typeface="Arial" panose="020B0604020202020204" pitchFamily="34" charset="0"/>
              <a:buChar char="•"/>
            </a:pPr>
            <a:r>
              <a:rPr lang="pt-PT" sz="1400" dirty="0"/>
              <a:t>Estatuto dos membros do conselho de administração </a:t>
            </a:r>
          </a:p>
          <a:p>
            <a:pPr algn="just"/>
            <a:r>
              <a:rPr lang="pt-PT" sz="1400" i="1" dirty="0"/>
              <a:t>(em ambos utilizados os mesmos indicadores: mandato, nomeação e processo de demissão)</a:t>
            </a:r>
          </a:p>
          <a:p>
            <a:pPr marL="285750" indent="-285750" algn="just">
              <a:buFont typeface="Arial" panose="020B0604020202020204" pitchFamily="34" charset="0"/>
              <a:buChar char="•"/>
            </a:pPr>
            <a:r>
              <a:rPr lang="pt-PT" sz="1400" dirty="0"/>
              <a:t>Relação entre o executivo e o legislativo</a:t>
            </a:r>
          </a:p>
          <a:p>
            <a:pPr marL="285750" indent="-285750" algn="just">
              <a:buFont typeface="Arial" panose="020B0604020202020204" pitchFamily="34" charset="0"/>
              <a:buChar char="•"/>
            </a:pPr>
            <a:r>
              <a:rPr lang="pt-PT" sz="1400" dirty="0"/>
              <a:t>Autonomia financeira e organizacional</a:t>
            </a:r>
          </a:p>
          <a:p>
            <a:pPr marL="285750" indent="-285750" algn="just">
              <a:buFont typeface="Arial" panose="020B0604020202020204" pitchFamily="34" charset="0"/>
              <a:buChar char="•"/>
            </a:pPr>
            <a:r>
              <a:rPr lang="pt-PT" sz="1400" dirty="0"/>
              <a:t>Competências regulamentares. </a:t>
            </a:r>
          </a:p>
        </p:txBody>
      </p:sp>
      <p:sp>
        <p:nvSpPr>
          <p:cNvPr id="4" name="CaixaDeTexto 3">
            <a:extLst>
              <a:ext uri="{FF2B5EF4-FFF2-40B4-BE49-F238E27FC236}">
                <a16:creationId xmlns:a16="http://schemas.microsoft.com/office/drawing/2014/main" id="{AF4FBC16-2348-8F73-5E22-CE76A32E2F4D}"/>
              </a:ext>
            </a:extLst>
          </p:cNvPr>
          <p:cNvSpPr txBox="1"/>
          <p:nvPr/>
        </p:nvSpPr>
        <p:spPr>
          <a:xfrm>
            <a:off x="4185099" y="4122615"/>
            <a:ext cx="4743846" cy="2246769"/>
          </a:xfrm>
          <a:prstGeom prst="rect">
            <a:avLst/>
          </a:prstGeom>
          <a:noFill/>
        </p:spPr>
        <p:txBody>
          <a:bodyPr wrap="square" rtlCol="0">
            <a:spAutoFit/>
          </a:bodyPr>
          <a:lstStyle/>
          <a:p>
            <a:r>
              <a:rPr lang="pt-PT" sz="1400" b="1" dirty="0"/>
              <a:t>Conclusões</a:t>
            </a:r>
          </a:p>
          <a:p>
            <a:pPr algn="just"/>
            <a:r>
              <a:rPr lang="pt-PT" sz="1400" dirty="0"/>
              <a:t>Os partidos políticos têm uma maior probabilidade de favorecer a independência quando não estão no poder</a:t>
            </a:r>
          </a:p>
          <a:p>
            <a:pPr algn="just"/>
            <a:r>
              <a:rPr lang="pt-PT" sz="1400" dirty="0"/>
              <a:t>Não foi confirmada a incerteza política como fator que contribui para a independência </a:t>
            </a:r>
          </a:p>
          <a:p>
            <a:pPr algn="just"/>
            <a:r>
              <a:rPr lang="pt-PT" sz="1400" dirty="0"/>
              <a:t>Os governos tentam controlar a autoridade que delegaram </a:t>
            </a:r>
          </a:p>
          <a:p>
            <a:pPr algn="just"/>
            <a:r>
              <a:rPr lang="pt-PT" sz="1400" dirty="0"/>
              <a:t>Os principais fatores de independência verificados foram o isomorfismo coercivo e compromisso credível</a:t>
            </a:r>
          </a:p>
          <a:p>
            <a:pPr algn="just"/>
            <a:r>
              <a:rPr lang="pt-PT" sz="1400" dirty="0"/>
              <a:t>Em processos revisão existe pressão política para aumentar o controlo</a:t>
            </a:r>
          </a:p>
        </p:txBody>
      </p:sp>
    </p:spTree>
    <p:extLst>
      <p:ext uri="{BB962C8B-B14F-4D97-AF65-F5344CB8AC3E}">
        <p14:creationId xmlns:p14="http://schemas.microsoft.com/office/powerpoint/2010/main" val="1917250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96DF22-FF8D-5C0F-A61D-875CFA45E20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9429C09-1641-BA9A-AB25-1935741C66E1}"/>
              </a:ext>
            </a:extLst>
          </p:cNvPr>
          <p:cNvPicPr>
            <a:picLocks noChangeAspect="1"/>
          </p:cNvPicPr>
          <p:nvPr/>
        </p:nvPicPr>
        <p:blipFill>
          <a:blip r:embed="rId3"/>
          <a:stretch>
            <a:fillRect/>
          </a:stretch>
        </p:blipFill>
        <p:spPr>
          <a:xfrm>
            <a:off x="122415" y="291463"/>
            <a:ext cx="2268174" cy="1762531"/>
          </a:xfrm>
          <a:prstGeom prst="rect">
            <a:avLst/>
          </a:prstGeom>
        </p:spPr>
      </p:pic>
      <p:sp>
        <p:nvSpPr>
          <p:cNvPr id="5" name="CaixaDeTexto 4">
            <a:extLst>
              <a:ext uri="{FF2B5EF4-FFF2-40B4-BE49-F238E27FC236}">
                <a16:creationId xmlns:a16="http://schemas.microsoft.com/office/drawing/2014/main" id="{CD0F9DE1-F55F-8717-A805-7F634B75341A}"/>
              </a:ext>
            </a:extLst>
          </p:cNvPr>
          <p:cNvSpPr txBox="1"/>
          <p:nvPr/>
        </p:nvSpPr>
        <p:spPr>
          <a:xfrm>
            <a:off x="2486526" y="282837"/>
            <a:ext cx="6570516" cy="954107"/>
          </a:xfrm>
          <a:prstGeom prst="rect">
            <a:avLst/>
          </a:prstGeom>
          <a:noFill/>
        </p:spPr>
        <p:txBody>
          <a:bodyPr wrap="square">
            <a:spAutoFit/>
          </a:bodyPr>
          <a:lstStyle/>
          <a:p>
            <a:r>
              <a:rPr lang="pt-PT" sz="1400" dirty="0"/>
              <a:t>A transparência das decisões é frequentemente proposta como uma forma de manter ou mesmo aumentar a confiança dos cidadãos.</a:t>
            </a:r>
          </a:p>
          <a:p>
            <a:r>
              <a:rPr lang="pt-PT" sz="1400" dirty="0"/>
              <a:t>Estudo testa  o efeito da transparência de uma decisão típica na aplicação da regulamentação: conceder tolerância ou impor uma sanção.</a:t>
            </a:r>
          </a:p>
        </p:txBody>
      </p:sp>
      <p:sp>
        <p:nvSpPr>
          <p:cNvPr id="7" name="CaixaDeTexto 6">
            <a:extLst>
              <a:ext uri="{FF2B5EF4-FFF2-40B4-BE49-F238E27FC236}">
                <a16:creationId xmlns:a16="http://schemas.microsoft.com/office/drawing/2014/main" id="{A09D2F0F-5779-9994-C11C-619683057F0E}"/>
              </a:ext>
            </a:extLst>
          </p:cNvPr>
          <p:cNvSpPr txBox="1"/>
          <p:nvPr/>
        </p:nvSpPr>
        <p:spPr>
          <a:xfrm>
            <a:off x="2486526" y="1329172"/>
            <a:ext cx="6386031" cy="954107"/>
          </a:xfrm>
          <a:prstGeom prst="rect">
            <a:avLst/>
          </a:prstGeom>
          <a:noFill/>
        </p:spPr>
        <p:txBody>
          <a:bodyPr wrap="square">
            <a:spAutoFit/>
          </a:bodyPr>
          <a:lstStyle/>
          <a:p>
            <a:r>
              <a:rPr lang="pt-PT" sz="1400" dirty="0"/>
              <a:t>Efeitos de transparência de uma decisão analisada em 2 níveis:</a:t>
            </a:r>
          </a:p>
          <a:p>
            <a:r>
              <a:rPr lang="pt-PT" sz="1400" dirty="0"/>
              <a:t>Transparência geral - Fornecer ou não informação sobre uma decisão</a:t>
            </a:r>
          </a:p>
          <a:p>
            <a:r>
              <a:rPr lang="pt-PT" sz="1400" dirty="0"/>
              <a:t>Efeito de tipos específicos de transparência (transparência do processo ou da fundamentação)</a:t>
            </a:r>
          </a:p>
        </p:txBody>
      </p:sp>
      <p:sp>
        <p:nvSpPr>
          <p:cNvPr id="9" name="CaixaDeTexto 8">
            <a:extLst>
              <a:ext uri="{FF2B5EF4-FFF2-40B4-BE49-F238E27FC236}">
                <a16:creationId xmlns:a16="http://schemas.microsoft.com/office/drawing/2014/main" id="{BCD34090-819C-C430-1F99-D0636652394F}"/>
              </a:ext>
            </a:extLst>
          </p:cNvPr>
          <p:cNvSpPr txBox="1"/>
          <p:nvPr/>
        </p:nvSpPr>
        <p:spPr>
          <a:xfrm>
            <a:off x="252026" y="2375507"/>
            <a:ext cx="8639948" cy="954107"/>
          </a:xfrm>
          <a:prstGeom prst="rect">
            <a:avLst/>
          </a:prstGeom>
          <a:noFill/>
        </p:spPr>
        <p:txBody>
          <a:bodyPr wrap="square">
            <a:spAutoFit/>
          </a:bodyPr>
          <a:lstStyle/>
          <a:p>
            <a:r>
              <a:rPr lang="pt-PT" sz="1400" dirty="0"/>
              <a:t>A transparência do processo de tomada de decisões - mostrando como e porquê uma decisão foi tomada - tem sido amplamente elogiada como uma forma de manter ou mesmo aumentar essa fiabilidade (</a:t>
            </a:r>
            <a:r>
              <a:rPr lang="pt-PT" sz="1400" dirty="0" err="1"/>
              <a:t>Hood</a:t>
            </a:r>
            <a:r>
              <a:rPr lang="pt-PT" sz="1400" dirty="0"/>
              <a:t> &amp; </a:t>
            </a:r>
            <a:r>
              <a:rPr lang="pt-PT" sz="1400" dirty="0" err="1"/>
              <a:t>Heald</a:t>
            </a:r>
            <a:r>
              <a:rPr lang="pt-PT" sz="1400" dirty="0"/>
              <a:t> 2006). A ideia central consistem em considerar que se os governos forem mais abertos sobre como e porquê tomam decisões, os cidadãos compreenderão melhor as complexidades e os dilemas e acabarão por confiar mais (</a:t>
            </a:r>
            <a:r>
              <a:rPr lang="pt-PT" sz="1400" dirty="0" err="1"/>
              <a:t>Meijer</a:t>
            </a:r>
            <a:r>
              <a:rPr lang="pt-PT" sz="1400" dirty="0"/>
              <a:t> 2009).</a:t>
            </a:r>
          </a:p>
        </p:txBody>
      </p:sp>
      <p:sp>
        <p:nvSpPr>
          <p:cNvPr id="10" name="CaixaDeTexto 9">
            <a:extLst>
              <a:ext uri="{FF2B5EF4-FFF2-40B4-BE49-F238E27FC236}">
                <a16:creationId xmlns:a16="http://schemas.microsoft.com/office/drawing/2014/main" id="{843132B9-E8A3-4053-0C4A-11CA2D26ED18}"/>
              </a:ext>
            </a:extLst>
          </p:cNvPr>
          <p:cNvSpPr txBox="1"/>
          <p:nvPr/>
        </p:nvSpPr>
        <p:spPr>
          <a:xfrm>
            <a:off x="286434" y="3429000"/>
            <a:ext cx="8571132" cy="1815882"/>
          </a:xfrm>
          <a:prstGeom prst="rect">
            <a:avLst/>
          </a:prstGeom>
          <a:noFill/>
        </p:spPr>
        <p:txBody>
          <a:bodyPr wrap="square" rtlCol="0">
            <a:spAutoFit/>
          </a:bodyPr>
          <a:lstStyle/>
          <a:p>
            <a:r>
              <a:rPr lang="pt-PT" sz="1400" dirty="0"/>
              <a:t>Estudo analisa de que fora a transparência pode afetar a confiança: </a:t>
            </a:r>
          </a:p>
          <a:p>
            <a:r>
              <a:rPr lang="pt-PT" sz="1400" dirty="0"/>
              <a:t>Exposição dos cidadãos aos pormenores de uma decisão diminua a distância psicológica entre um cidadão e a agência reguladora?</a:t>
            </a:r>
          </a:p>
          <a:p>
            <a:r>
              <a:rPr lang="pt-PT" sz="1400" dirty="0"/>
              <a:t>Uma forma específica de transparência - a transparência racional - pode ser mais adequada para melhorar a confiança dos cidadãos do que outras formas de transparência? O ceticismo indica que se as pessoas forem confrontadas com uma conclusão a que se opõem, inibem-se de examinar a informação e os argumentos subjacentes a essa conclusão. Por conseguinte, apresentar uma fundamentação clara pode ajudar a justificar uma decisão difícil e a ultrapassar o ceticismo inicial dos cidadãos.</a:t>
            </a:r>
          </a:p>
        </p:txBody>
      </p:sp>
      <p:sp>
        <p:nvSpPr>
          <p:cNvPr id="11" name="CaixaDeTexto 10">
            <a:extLst>
              <a:ext uri="{FF2B5EF4-FFF2-40B4-BE49-F238E27FC236}">
                <a16:creationId xmlns:a16="http://schemas.microsoft.com/office/drawing/2014/main" id="{98F32322-DE7C-98DF-CBF0-E2F49C4ADD18}"/>
              </a:ext>
            </a:extLst>
          </p:cNvPr>
          <p:cNvSpPr txBox="1"/>
          <p:nvPr/>
        </p:nvSpPr>
        <p:spPr>
          <a:xfrm>
            <a:off x="286434" y="5346591"/>
            <a:ext cx="8639948" cy="738664"/>
          </a:xfrm>
          <a:prstGeom prst="rect">
            <a:avLst/>
          </a:prstGeom>
          <a:noFill/>
        </p:spPr>
        <p:txBody>
          <a:bodyPr wrap="square" rtlCol="0">
            <a:spAutoFit/>
          </a:bodyPr>
          <a:lstStyle/>
          <a:p>
            <a:r>
              <a:rPr lang="pt-PT" sz="1400" dirty="0"/>
              <a:t>Confiança – autor usa a definição de (Mayer </a:t>
            </a:r>
            <a:r>
              <a:rPr lang="pt-PT" sz="1400" dirty="0" err="1"/>
              <a:t>et</a:t>
            </a:r>
            <a:r>
              <a:rPr lang="pt-PT" sz="1400" dirty="0"/>
              <a:t> al. 1995, p. 712) no estudo “a vontade de uma parte de ser vulnerável às ações de outra parte com base na expetativa de que a outra parte realizará uma determinada ação importante para o confiante, independentemente da capacidade de monitorizar ou controlar essa outra parte” </a:t>
            </a:r>
          </a:p>
        </p:txBody>
      </p:sp>
    </p:spTree>
    <p:extLst>
      <p:ext uri="{BB962C8B-B14F-4D97-AF65-F5344CB8AC3E}">
        <p14:creationId xmlns:p14="http://schemas.microsoft.com/office/powerpoint/2010/main" val="275990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83271F-694B-0F6E-CA93-2B8982A195A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5D6422A-6B2B-DC18-9EEC-C6BFFEE0B448}"/>
              </a:ext>
            </a:extLst>
          </p:cNvPr>
          <p:cNvPicPr>
            <a:picLocks noChangeAspect="1"/>
          </p:cNvPicPr>
          <p:nvPr/>
        </p:nvPicPr>
        <p:blipFill>
          <a:blip r:embed="rId3"/>
          <a:stretch>
            <a:fillRect/>
          </a:stretch>
        </p:blipFill>
        <p:spPr>
          <a:xfrm>
            <a:off x="122415" y="282837"/>
            <a:ext cx="2268174" cy="1762531"/>
          </a:xfrm>
          <a:prstGeom prst="rect">
            <a:avLst/>
          </a:prstGeom>
        </p:spPr>
      </p:pic>
      <p:sp>
        <p:nvSpPr>
          <p:cNvPr id="4" name="CaixaDeTexto 3">
            <a:extLst>
              <a:ext uri="{FF2B5EF4-FFF2-40B4-BE49-F238E27FC236}">
                <a16:creationId xmlns:a16="http://schemas.microsoft.com/office/drawing/2014/main" id="{AF146260-F9CD-2551-8E22-002BF4D5B340}"/>
              </a:ext>
            </a:extLst>
          </p:cNvPr>
          <p:cNvSpPr txBox="1"/>
          <p:nvPr/>
        </p:nvSpPr>
        <p:spPr>
          <a:xfrm>
            <a:off x="2662989" y="417095"/>
            <a:ext cx="6168190" cy="1169551"/>
          </a:xfrm>
          <a:prstGeom prst="rect">
            <a:avLst/>
          </a:prstGeom>
          <a:noFill/>
        </p:spPr>
        <p:txBody>
          <a:bodyPr wrap="square" rtlCol="0">
            <a:spAutoFit/>
          </a:bodyPr>
          <a:lstStyle/>
          <a:p>
            <a:r>
              <a:rPr lang="pt-PT" sz="1400" dirty="0"/>
              <a:t>Confiança </a:t>
            </a:r>
          </a:p>
          <a:p>
            <a:pPr marL="285750" indent="-285750">
              <a:buFont typeface="Arial" panose="020B0604020202020204" pitchFamily="34" charset="0"/>
              <a:buChar char="•"/>
            </a:pPr>
            <a:r>
              <a:rPr lang="pt-PT" sz="1400" dirty="0"/>
              <a:t>Vulnerabilidade – cidadão acredita que o regulador fez a sua parte em assegurar um determinado nível de serviço</a:t>
            </a:r>
          </a:p>
          <a:p>
            <a:pPr marL="285750" indent="-285750">
              <a:buFont typeface="Arial" panose="020B0604020202020204" pitchFamily="34" charset="0"/>
              <a:buChar char="•"/>
            </a:pPr>
            <a:r>
              <a:rPr lang="pt-PT" sz="1400" dirty="0"/>
              <a:t>Expetativas – saber se o cidadão considera um determinado regulador digno de confiança</a:t>
            </a:r>
          </a:p>
        </p:txBody>
      </p:sp>
      <p:sp>
        <p:nvSpPr>
          <p:cNvPr id="8" name="CaixaDeTexto 7">
            <a:extLst>
              <a:ext uri="{FF2B5EF4-FFF2-40B4-BE49-F238E27FC236}">
                <a16:creationId xmlns:a16="http://schemas.microsoft.com/office/drawing/2014/main" id="{80E38B68-F2EF-D384-D058-AA996DE13245}"/>
              </a:ext>
            </a:extLst>
          </p:cNvPr>
          <p:cNvSpPr txBox="1"/>
          <p:nvPr/>
        </p:nvSpPr>
        <p:spPr>
          <a:xfrm>
            <a:off x="336883" y="2082429"/>
            <a:ext cx="8614611" cy="1815882"/>
          </a:xfrm>
          <a:prstGeom prst="rect">
            <a:avLst/>
          </a:prstGeom>
          <a:noFill/>
        </p:spPr>
        <p:txBody>
          <a:bodyPr wrap="square">
            <a:spAutoFit/>
          </a:bodyPr>
          <a:lstStyle/>
          <a:p>
            <a:pPr algn="just"/>
            <a:r>
              <a:rPr lang="pt-PT" sz="1400" dirty="0"/>
              <a:t>Para o autor, a transparência das decisões é a divulgação de informações sobre as razões e a forma como uma decisão foi tomada por uma agência. Uma forma mais habitualmente utilizada para concetualizar a transparência da decisão é a fundamentação da decisão(porquê) e o processo de decisão (como).</a:t>
            </a:r>
          </a:p>
          <a:p>
            <a:pPr algn="just"/>
            <a:r>
              <a:rPr lang="pt-PT" sz="1400" dirty="0"/>
              <a:t>Em contrapartida, a transparência do processo refere-se a factos ocorridos durante o processo de tomada de decisão, tais como deliberações, negociações e procedimentos. Esta informação pode ser divulgada </a:t>
            </a:r>
            <a:r>
              <a:rPr lang="pt-PT" sz="1400" i="1" dirty="0" err="1"/>
              <a:t>ex-ante</a:t>
            </a:r>
            <a:r>
              <a:rPr lang="pt-PT" sz="1400" dirty="0"/>
              <a:t>, em tempo real ou em retrospetiva. A transparência </a:t>
            </a:r>
            <a:r>
              <a:rPr lang="pt-PT" sz="1400" i="1" dirty="0" err="1"/>
              <a:t>ex-ante</a:t>
            </a:r>
            <a:r>
              <a:rPr lang="pt-PT" sz="1400" i="1" dirty="0"/>
              <a:t> </a:t>
            </a:r>
            <a:r>
              <a:rPr lang="pt-PT" sz="1400" dirty="0"/>
              <a:t>pode ser promovida fornecendo informações sobre a forma como as agências reguladoras chegarão a uma decisão sancionatória, descrevendo as etapas, regulamentos e procedimentos que serão utilizados.</a:t>
            </a:r>
          </a:p>
        </p:txBody>
      </p:sp>
      <p:sp>
        <p:nvSpPr>
          <p:cNvPr id="12" name="CaixaDeTexto 11">
            <a:extLst>
              <a:ext uri="{FF2B5EF4-FFF2-40B4-BE49-F238E27FC236}">
                <a16:creationId xmlns:a16="http://schemas.microsoft.com/office/drawing/2014/main" id="{3C7AE725-2559-8B26-C649-D8A22313B1A4}"/>
              </a:ext>
            </a:extLst>
          </p:cNvPr>
          <p:cNvSpPr txBox="1"/>
          <p:nvPr/>
        </p:nvSpPr>
        <p:spPr>
          <a:xfrm>
            <a:off x="335483" y="4071729"/>
            <a:ext cx="8473034" cy="1200329"/>
          </a:xfrm>
          <a:prstGeom prst="rect">
            <a:avLst/>
          </a:prstGeom>
          <a:noFill/>
        </p:spPr>
        <p:txBody>
          <a:bodyPr wrap="square">
            <a:spAutoFit/>
          </a:bodyPr>
          <a:lstStyle/>
          <a:p>
            <a:r>
              <a:rPr lang="pt-PT" b="1" dirty="0"/>
              <a:t>Hipótese da transparência</a:t>
            </a:r>
            <a:r>
              <a:rPr lang="pt-PT" dirty="0"/>
              <a:t>: A disponibilização de informações sobre as decisões conduzirá a uma maior confiança dos cidadãos numa agência de regulação, em comparação com um grupo de controlo que apenas dispõe de informações gerais sobre a agência.</a:t>
            </a:r>
          </a:p>
        </p:txBody>
      </p:sp>
      <p:sp>
        <p:nvSpPr>
          <p:cNvPr id="14" name="CaixaDeTexto 13">
            <a:extLst>
              <a:ext uri="{FF2B5EF4-FFF2-40B4-BE49-F238E27FC236}">
                <a16:creationId xmlns:a16="http://schemas.microsoft.com/office/drawing/2014/main" id="{8E7B3E5A-9006-6DD9-69B1-53BDF26FBC69}"/>
              </a:ext>
            </a:extLst>
          </p:cNvPr>
          <p:cNvSpPr txBox="1"/>
          <p:nvPr/>
        </p:nvSpPr>
        <p:spPr>
          <a:xfrm>
            <a:off x="335483" y="5328205"/>
            <a:ext cx="8365957" cy="1200329"/>
          </a:xfrm>
          <a:prstGeom prst="rect">
            <a:avLst/>
          </a:prstGeom>
          <a:noFill/>
        </p:spPr>
        <p:txBody>
          <a:bodyPr wrap="square">
            <a:spAutoFit/>
          </a:bodyPr>
          <a:lstStyle/>
          <a:p>
            <a:r>
              <a:rPr lang="pt-PT" b="1" dirty="0"/>
              <a:t>Hipótese da transparência da fundamentação</a:t>
            </a:r>
            <a:r>
              <a:rPr lang="pt-PT" dirty="0"/>
              <a:t>: A disponibilização de informação sobre as decisões, explicando a lógica subjacente a uma decisão, conduzirá a uma maior confiança dos cidadãos numa agência reguladora, em comparação com a disponibilização de outros tipos de transparência nas decisões.</a:t>
            </a:r>
          </a:p>
        </p:txBody>
      </p:sp>
    </p:spTree>
    <p:extLst>
      <p:ext uri="{BB962C8B-B14F-4D97-AF65-F5344CB8AC3E}">
        <p14:creationId xmlns:p14="http://schemas.microsoft.com/office/powerpoint/2010/main" val="192560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41A95B25-830A-7B6B-691E-DF1E420BAFC9}"/>
              </a:ext>
            </a:extLst>
          </p:cNvPr>
          <p:cNvSpPr txBox="1"/>
          <p:nvPr/>
        </p:nvSpPr>
        <p:spPr>
          <a:xfrm>
            <a:off x="280357" y="1322594"/>
            <a:ext cx="8257637" cy="4893647"/>
          </a:xfrm>
          <a:prstGeom prst="rect">
            <a:avLst/>
          </a:prstGeom>
          <a:noFill/>
        </p:spPr>
        <p:txBody>
          <a:bodyPr wrap="square">
            <a:spAutoFit/>
          </a:bodyPr>
          <a:lstStyle/>
          <a:p>
            <a:pPr>
              <a:spcBef>
                <a:spcPts val="600"/>
              </a:spcBef>
              <a:spcAft>
                <a:spcPts val="600"/>
              </a:spcAft>
            </a:pPr>
            <a:r>
              <a:rPr lang="pt-PT" dirty="0"/>
              <a:t>Administração “separada” ou quarto setor da Administração Pública</a:t>
            </a:r>
          </a:p>
          <a:p>
            <a:pPr>
              <a:spcBef>
                <a:spcPts val="600"/>
              </a:spcBef>
              <a:spcAft>
                <a:spcPts val="600"/>
              </a:spcAft>
            </a:pPr>
            <a:r>
              <a:rPr lang="pt-PT" dirty="0"/>
              <a:t>Natureza pública e desenvolvimento de atividades públicas, predominantemente administrativas</a:t>
            </a:r>
          </a:p>
          <a:p>
            <a:pPr>
              <a:spcBef>
                <a:spcPts val="600"/>
              </a:spcBef>
              <a:spcAft>
                <a:spcPts val="600"/>
              </a:spcAft>
            </a:pPr>
            <a:r>
              <a:rPr lang="pt-PT" dirty="0"/>
              <a:t>Ausência de sujeição a vínculos de subordinação política, de hierarquia ou de superintendência relativamente a outros órgãos públicos nacionais (podendo, ainda assim, as entidades estar sujeitas a uma tutela de legalidade) </a:t>
            </a:r>
          </a:p>
          <a:p>
            <a:pPr>
              <a:spcBef>
                <a:spcPts val="600"/>
              </a:spcBef>
              <a:spcAft>
                <a:spcPts val="600"/>
              </a:spcAft>
            </a:pPr>
            <a:r>
              <a:rPr lang="pt-PT" dirty="0"/>
              <a:t>Existência de garantias de inamovibilidade e irresponsabilidade para os titulares de órgãos de direção e severo regime de incompatibilidades (admitindo-se a destituição excecional dos mesmos titulares, por faltas graves) </a:t>
            </a:r>
          </a:p>
          <a:p>
            <a:pPr>
              <a:spcBef>
                <a:spcPts val="600"/>
              </a:spcBef>
              <a:spcAft>
                <a:spcPts val="600"/>
              </a:spcAft>
            </a:pPr>
            <a:r>
              <a:rPr lang="pt-PT" dirty="0"/>
              <a:t>Designação dos titulares, por regra, através de processos especiais, nos quais se garanta um assentimento alargado ou a intervenção de diversos órgãos;</a:t>
            </a:r>
          </a:p>
          <a:p>
            <a:pPr>
              <a:spcBef>
                <a:spcPts val="600"/>
              </a:spcBef>
              <a:spcAft>
                <a:spcPts val="600"/>
              </a:spcAft>
            </a:pPr>
            <a:r>
              <a:rPr lang="pt-PT" dirty="0"/>
              <a:t>Autonomia administrativa e financeira</a:t>
            </a:r>
          </a:p>
          <a:p>
            <a:pPr>
              <a:spcBef>
                <a:spcPts val="600"/>
              </a:spcBef>
              <a:spcAft>
                <a:spcPts val="600"/>
              </a:spcAft>
            </a:pPr>
            <a:r>
              <a:rPr lang="pt-PT" dirty="0"/>
              <a:t>Responsabilidade informativa ante órgãos representativos (prestação de contas junto da Assembleia da República)</a:t>
            </a:r>
          </a:p>
        </p:txBody>
      </p:sp>
      <p:sp>
        <p:nvSpPr>
          <p:cNvPr id="10" name="CaixaDeTexto 9">
            <a:extLst>
              <a:ext uri="{FF2B5EF4-FFF2-40B4-BE49-F238E27FC236}">
                <a16:creationId xmlns:a16="http://schemas.microsoft.com/office/drawing/2014/main" id="{A07EA7EC-1456-65A6-72F3-E30B57B93AC9}"/>
              </a:ext>
            </a:extLst>
          </p:cNvPr>
          <p:cNvSpPr txBox="1"/>
          <p:nvPr/>
        </p:nvSpPr>
        <p:spPr>
          <a:xfrm>
            <a:off x="280357" y="284997"/>
            <a:ext cx="8082952" cy="707886"/>
          </a:xfrm>
          <a:prstGeom prst="rect">
            <a:avLst/>
          </a:prstGeom>
          <a:noFill/>
        </p:spPr>
        <p:txBody>
          <a:bodyPr wrap="square">
            <a:spAutoFit/>
          </a:bodyPr>
          <a:lstStyle/>
          <a:p>
            <a:r>
              <a:rPr lang="pt-PT" sz="2000" b="1" kern="0" dirty="0">
                <a:solidFill>
                  <a:srgbClr val="1F497D"/>
                </a:solidFill>
                <a:latin typeface="Calibri" panose="020F0502020204030204"/>
              </a:rPr>
              <a:t>Regime das entidades reguladoras em Portugal</a:t>
            </a:r>
          </a:p>
          <a:p>
            <a:r>
              <a:rPr lang="en-GB" sz="2000" kern="0" dirty="0">
                <a:solidFill>
                  <a:prstClr val="black"/>
                </a:solidFill>
              </a:rPr>
              <a:t>Lei n.º 67/2013, de 28 de </a:t>
            </a:r>
            <a:r>
              <a:rPr lang="en-GB" sz="2000" kern="0" dirty="0" err="1">
                <a:solidFill>
                  <a:prstClr val="black"/>
                </a:solidFill>
              </a:rPr>
              <a:t>agosto</a:t>
            </a:r>
            <a:endParaRPr lang="pt-PT" sz="2000" b="1" kern="0" dirty="0">
              <a:solidFill>
                <a:srgbClr val="1F497D"/>
              </a:solidFill>
              <a:latin typeface="Calibri" panose="020F0502020204030204"/>
            </a:endParaRPr>
          </a:p>
        </p:txBody>
      </p:sp>
    </p:spTree>
    <p:extLst>
      <p:ext uri="{BB962C8B-B14F-4D97-AF65-F5344CB8AC3E}">
        <p14:creationId xmlns:p14="http://schemas.microsoft.com/office/powerpoint/2010/main" val="332287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F59B2ED-ECD6-0A53-0969-A2134041D25E}"/>
              </a:ext>
            </a:extLst>
          </p:cNvPr>
          <p:cNvSpPr txBox="1"/>
          <p:nvPr/>
        </p:nvSpPr>
        <p:spPr>
          <a:xfrm>
            <a:off x="357994" y="552416"/>
            <a:ext cx="8082952" cy="400110"/>
          </a:xfrm>
          <a:prstGeom prst="rect">
            <a:avLst/>
          </a:prstGeom>
          <a:noFill/>
        </p:spPr>
        <p:txBody>
          <a:bodyPr wrap="square">
            <a:spAutoFit/>
          </a:bodyPr>
          <a:lstStyle/>
          <a:p>
            <a:r>
              <a:rPr lang="pt-PT" sz="2000" b="1" kern="0" dirty="0">
                <a:solidFill>
                  <a:srgbClr val="1F497D"/>
                </a:solidFill>
                <a:latin typeface="Calibri" panose="020F0502020204030204"/>
              </a:rPr>
              <a:t>Natureza e papel das entidades reguladoras</a:t>
            </a:r>
          </a:p>
        </p:txBody>
      </p:sp>
      <p:sp>
        <p:nvSpPr>
          <p:cNvPr id="7" name="CaixaDeTexto 6">
            <a:extLst>
              <a:ext uri="{FF2B5EF4-FFF2-40B4-BE49-F238E27FC236}">
                <a16:creationId xmlns:a16="http://schemas.microsoft.com/office/drawing/2014/main" id="{F97BDE87-DE68-D408-62D7-C2EC417A8C2C}"/>
              </a:ext>
            </a:extLst>
          </p:cNvPr>
          <p:cNvSpPr txBox="1"/>
          <p:nvPr/>
        </p:nvSpPr>
        <p:spPr>
          <a:xfrm>
            <a:off x="357993" y="2625490"/>
            <a:ext cx="7897481" cy="2462213"/>
          </a:xfrm>
          <a:prstGeom prst="rect">
            <a:avLst/>
          </a:prstGeom>
          <a:noFill/>
        </p:spPr>
        <p:txBody>
          <a:bodyPr wrap="square">
            <a:spAutoFit/>
          </a:bodyPr>
          <a:lstStyle/>
          <a:p>
            <a:r>
              <a:rPr lang="pt-PT" dirty="0"/>
              <a:t>Têm poderes executivos, também poderes normativos e/ou, judiciais ou para-judiciais – levanta questões de legitimidade </a:t>
            </a:r>
          </a:p>
          <a:p>
            <a:endParaRPr lang="pt-PT" dirty="0"/>
          </a:p>
          <a:p>
            <a:r>
              <a:rPr lang="pt-PT" dirty="0"/>
              <a:t>Serão um “quarto poder” pois não respondem eficazmente ao Parlamento, ao Governo e só limitadamente aos tribunais (em situações de legalidade e não de conveniência)? </a:t>
            </a:r>
          </a:p>
          <a:p>
            <a:endParaRPr lang="pt-PT" dirty="0"/>
          </a:p>
          <a:p>
            <a:r>
              <a:rPr lang="pt-PT" sz="2800" b="1" dirty="0"/>
              <a:t>O seu fundamento é a legitimidade técnica</a:t>
            </a:r>
          </a:p>
        </p:txBody>
      </p:sp>
      <p:sp>
        <p:nvSpPr>
          <p:cNvPr id="9" name="CaixaDeTexto 8">
            <a:extLst>
              <a:ext uri="{FF2B5EF4-FFF2-40B4-BE49-F238E27FC236}">
                <a16:creationId xmlns:a16="http://schemas.microsoft.com/office/drawing/2014/main" id="{1A35382C-C02E-512F-AB58-11D888623A07}"/>
              </a:ext>
            </a:extLst>
          </p:cNvPr>
          <p:cNvSpPr txBox="1"/>
          <p:nvPr/>
        </p:nvSpPr>
        <p:spPr>
          <a:xfrm>
            <a:off x="357994" y="1571153"/>
            <a:ext cx="7897480" cy="646331"/>
          </a:xfrm>
          <a:prstGeom prst="rect">
            <a:avLst/>
          </a:prstGeom>
          <a:noFill/>
        </p:spPr>
        <p:txBody>
          <a:bodyPr wrap="square">
            <a:spAutoFit/>
          </a:bodyPr>
          <a:lstStyle/>
          <a:p>
            <a:r>
              <a:rPr lang="pt-PT" dirty="0"/>
              <a:t>Escapam formalmente ao controlo e direção do Governo – não são administração direta (vínculo hierárquico) nem administração indireta (relação de tutela) </a:t>
            </a:r>
          </a:p>
        </p:txBody>
      </p:sp>
    </p:spTree>
    <p:extLst>
      <p:ext uri="{BB962C8B-B14F-4D97-AF65-F5344CB8AC3E}">
        <p14:creationId xmlns:p14="http://schemas.microsoft.com/office/powerpoint/2010/main" val="389286794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1121</TotalTime>
  <Words>1875</Words>
  <Application>Microsoft Office PowerPoint</Application>
  <PresentationFormat>Apresentação no Ecrã (4:3)</PresentationFormat>
  <Paragraphs>88</Paragraphs>
  <Slides>11</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11</vt:i4>
      </vt:variant>
    </vt:vector>
  </HeadingPairs>
  <TitlesOfParts>
    <vt:vector size="18" baseType="lpstr">
      <vt:lpstr>Arial</vt:lpstr>
      <vt:lpstr>Calibri</vt:lpstr>
      <vt:lpstr>Calibri Light</vt:lpstr>
      <vt:lpstr>Georgia</vt:lpstr>
      <vt:lpstr>Google Sans</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36</cp:revision>
  <dcterms:created xsi:type="dcterms:W3CDTF">2023-01-18T11:25:04Z</dcterms:created>
  <dcterms:modified xsi:type="dcterms:W3CDTF">2026-04-18T07:20:09Z</dcterms:modified>
</cp:coreProperties>
</file>